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2"/>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08" r:id="rId31"/>
    <p:sldId id="513" r:id="rId32"/>
    <p:sldId id="483" r:id="rId33"/>
    <p:sldId id="488" r:id="rId34"/>
    <p:sldId id="534" r:id="rId35"/>
    <p:sldId id="485" r:id="rId36"/>
    <p:sldId id="484" r:id="rId37"/>
    <p:sldId id="501" r:id="rId38"/>
    <p:sldId id="486" r:id="rId39"/>
    <p:sldId id="500" r:id="rId40"/>
    <p:sldId id="502" r:id="rId41"/>
    <p:sldId id="503" r:id="rId42"/>
    <p:sldId id="506" r:id="rId43"/>
    <p:sldId id="474" r:id="rId44"/>
    <p:sldId id="489" r:id="rId45"/>
    <p:sldId id="525" r:id="rId46"/>
    <p:sldId id="531" r:id="rId47"/>
    <p:sldId id="528" r:id="rId48"/>
    <p:sldId id="529" r:id="rId49"/>
    <p:sldId id="530" r:id="rId50"/>
    <p:sldId id="505" r:id="rId51"/>
    <p:sldId id="519" r:id="rId52"/>
    <p:sldId id="515" r:id="rId53"/>
    <p:sldId id="535" r:id="rId54"/>
    <p:sldId id="514" r:id="rId55"/>
    <p:sldId id="532" r:id="rId56"/>
    <p:sldId id="431" r:id="rId57"/>
    <p:sldId id="446" r:id="rId58"/>
    <p:sldId id="456" r:id="rId59"/>
    <p:sldId id="436" r:id="rId60"/>
    <p:sldId id="409" r:id="rId61"/>
    <p:sldId id="429" r:id="rId62"/>
    <p:sldId id="455" r:id="rId63"/>
    <p:sldId id="473" r:id="rId64"/>
    <p:sldId id="539" r:id="rId65"/>
    <p:sldId id="544" r:id="rId66"/>
    <p:sldId id="472" r:id="rId67"/>
    <p:sldId id="533" r:id="rId68"/>
    <p:sldId id="470" r:id="rId69"/>
    <p:sldId id="537" r:id="rId70"/>
    <p:sldId id="527"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08"/>
            <p14:sldId id="513"/>
            <p14:sldId id="483"/>
            <p14:sldId id="488"/>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515"/>
            <p14:sldId id="53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FE4"/>
    <a:srgbClr val="D74F4A"/>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66746"/>
  </p:normalViewPr>
  <p:slideViewPr>
    <p:cSldViewPr snapToGrid="0" snapToObjects="1">
      <p:cViewPr varScale="1">
        <p:scale>
          <a:sx n="70" d="100"/>
          <a:sy n="70" d="100"/>
        </p:scale>
        <p:origin x="173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16/11/2021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a:t>
            </a:r>
            <a:r>
              <a:rPr lang="fr-FR" dirty="0" err="1"/>
              <a:t>problematic</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RL to NLP and </a:t>
            </a:r>
            <a:r>
              <a:rPr lang="fr-FR" dirty="0" err="1"/>
              <a:t>Text</a:t>
            </a:r>
            <a:r>
              <a:rPr lang="fr-FR" dirty="0"/>
              <a:t> </a:t>
            </a:r>
            <a:r>
              <a:rPr lang="fr-FR" dirty="0" err="1"/>
              <a:t>generation</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r>
              <a:rPr lang="en-US" b="0" dirty="0"/>
              <a:t>The sentiment analysis part is trained predict the review’s polarity by a NLL loss a prediction,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their documents, our reviews are by essence hierarchical as they are composed of sentences, themselves composed of words. </a:t>
            </a:r>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r>
              <a:rPr lang="en-US" noProof="0" dirty="0"/>
              <a:t>The forward and backward annotations are then concatenated in a single vector, h.</a:t>
            </a:r>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r>
              <a:rPr lang="en-US" b="0" noProof="0" dirty="0"/>
              <a:t>This equation is the main part of attention and can be understood as the way the model learns to differentiate important words with respect to the other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computation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from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method, provides a personalized aggregation method and it also allows us to present qualitative analysis of our results by showing which words and sentences were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a:t>
            </a:r>
            <a:r>
              <a:rPr lang="en-US" i="0" dirty="0" err="1"/>
              <a:t>FastText</a:t>
            </a:r>
            <a:r>
              <a:rPr lang="en-US" i="0" dirty="0"/>
              <a: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RMSE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an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a:t>
            </a:r>
            <a:r>
              <a:rPr lang="en-US" i="0" noProof="0" dirty="0" err="1">
                <a:solidFill>
                  <a:schemeClr val="tx2"/>
                </a:solidFill>
              </a:rPr>
              <a:t>perforrmances</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a:t>
            </a:r>
            <a:r>
              <a:rPr lang="en-US" i="0" noProof="0" dirty="0" err="1">
                <a:solidFill>
                  <a:schemeClr val="tx2"/>
                </a:solidFill>
              </a:rPr>
              <a:t>senetnece</a:t>
            </a:r>
            <a:r>
              <a:rPr lang="en-US" i="0" noProof="0" dirty="0">
                <a:solidFill>
                  <a:schemeClr val="tx2"/>
                </a:solidFill>
              </a:rPr>
              <a:t>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model </a:t>
            </a:r>
            <a:r>
              <a:rPr lang="fr-FR" dirty="0" err="1"/>
              <a:t>that</a:t>
            </a:r>
            <a:r>
              <a:rPr lang="fr-FR" dirty="0"/>
              <a:t> combines the use of ratings and </a:t>
            </a:r>
            <a:r>
              <a:rPr lang="fr-FR" dirty="0" err="1"/>
              <a:t>textual</a:t>
            </a:r>
            <a:r>
              <a:rPr lang="fr-FR" dirty="0"/>
              <a:t> </a:t>
            </a:r>
            <a:r>
              <a:rPr lang="fr-FR" dirty="0" err="1"/>
              <a:t>reviews</a:t>
            </a:r>
            <a:r>
              <a:rPr lang="fr-FR" dirty="0"/>
              <a:t> to </a:t>
            </a:r>
            <a:r>
              <a:rPr lang="fr-FR" dirty="0" err="1"/>
              <a:t>learn</a:t>
            </a:r>
            <a:r>
              <a:rPr lang="fr-FR" dirty="0"/>
              <a:t> a dual attention </a:t>
            </a:r>
            <a:r>
              <a:rPr lang="fr-FR" dirty="0" err="1"/>
              <a:t>vector</a:t>
            </a:r>
            <a:r>
              <a:rPr lang="fr-FR" dirty="0"/>
              <a:t>, </a:t>
            </a:r>
            <a:r>
              <a:rPr lang="fr-FR" dirty="0" err="1"/>
              <a:t>allowing</a:t>
            </a:r>
            <a:r>
              <a:rPr lang="fr-FR" dirty="0"/>
              <a:t> us to </a:t>
            </a:r>
            <a:r>
              <a:rPr lang="fr-FR" dirty="0" err="1"/>
              <a:t>improve</a:t>
            </a:r>
            <a:r>
              <a:rPr lang="fr-FR" dirty="0"/>
              <a:t> </a:t>
            </a:r>
            <a:r>
              <a:rPr lang="fr-FR" dirty="0" err="1"/>
              <a:t>our</a:t>
            </a:r>
            <a:r>
              <a:rPr lang="fr-FR" dirty="0"/>
              <a:t> performances on a </a:t>
            </a:r>
            <a:r>
              <a:rPr lang="fr-FR" dirty="0" err="1"/>
              <a:t>classic</a:t>
            </a:r>
            <a:r>
              <a:rPr lang="fr-FR" dirty="0"/>
              <a:t> </a:t>
            </a:r>
            <a:r>
              <a:rPr lang="fr-FR" dirty="0" err="1"/>
              <a:t>recommendation</a:t>
            </a:r>
            <a:r>
              <a:rPr lang="fr-FR" dirty="0"/>
              <a:t> </a:t>
            </a:r>
            <a:r>
              <a:rPr lang="fr-FR" dirty="0" err="1"/>
              <a:t>task</a:t>
            </a:r>
            <a:r>
              <a:rPr lang="fr-FR" dirty="0"/>
              <a:t>.</a:t>
            </a:r>
          </a:p>
          <a:p>
            <a:r>
              <a:rPr lang="fr-FR" dirty="0"/>
              <a:t>This </a:t>
            </a:r>
            <a:r>
              <a:rPr lang="fr-FR" dirty="0" err="1"/>
              <a:t>approach</a:t>
            </a:r>
            <a:r>
              <a:rPr lang="fr-FR" dirty="0"/>
              <a:t> </a:t>
            </a:r>
            <a:r>
              <a:rPr lang="fr-FR" dirty="0" err="1"/>
              <a:t>also</a:t>
            </a:r>
            <a:r>
              <a:rPr lang="fr-FR" dirty="0"/>
              <a:t> </a:t>
            </a:r>
            <a:r>
              <a:rPr lang="fr-FR" dirty="0" err="1"/>
              <a:t>allows</a:t>
            </a:r>
            <a:r>
              <a:rPr lang="fr-FR" dirty="0"/>
              <a:t> us to </a:t>
            </a:r>
            <a:r>
              <a:rPr lang="fr-FR" dirty="0" err="1"/>
              <a:t>conduct</a:t>
            </a:r>
            <a:r>
              <a:rPr lang="fr-FR" dirty="0"/>
              <a:t> qualitative introspection of </a:t>
            </a:r>
            <a:r>
              <a:rPr lang="fr-FR" dirty="0" err="1"/>
              <a:t>our</a:t>
            </a:r>
            <a:r>
              <a:rPr lang="fr-FR" dirty="0"/>
              <a:t> model, </a:t>
            </a:r>
            <a:r>
              <a:rPr lang="fr-FR" dirty="0" err="1"/>
              <a:t>thus</a:t>
            </a:r>
            <a:r>
              <a:rPr lang="fr-FR" dirty="0"/>
              <a:t> </a:t>
            </a:r>
            <a:r>
              <a:rPr lang="fr-FR" dirty="0" err="1"/>
              <a:t>providing</a:t>
            </a:r>
            <a:r>
              <a:rPr lang="fr-FR" dirty="0"/>
              <a:t> </a:t>
            </a:r>
            <a:r>
              <a:rPr lang="fr-FR" dirty="0" err="1"/>
              <a:t>explanations</a:t>
            </a:r>
            <a:r>
              <a:rPr lang="fr-FR" dirty="0"/>
              <a:t> for the suggestions made by the system.</a:t>
            </a:r>
          </a:p>
          <a:p>
            <a:r>
              <a:rPr lang="fr-FR" dirty="0" err="1"/>
              <a:t>Additionnally</a:t>
            </a:r>
            <a:r>
              <a:rPr lang="fr-FR" dirty="0"/>
              <a:t>, the use of </a:t>
            </a:r>
            <a:r>
              <a:rPr lang="fr-FR" dirty="0" err="1"/>
              <a:t>textual</a:t>
            </a:r>
            <a:r>
              <a:rPr lang="fr-FR" dirty="0"/>
              <a:t> </a:t>
            </a:r>
            <a:r>
              <a:rPr lang="fr-FR" dirty="0" err="1"/>
              <a:t>reviews</a:t>
            </a:r>
            <a:r>
              <a:rPr lang="fr-FR" dirty="0"/>
              <a:t> </a:t>
            </a:r>
            <a:r>
              <a:rPr lang="fr-FR" dirty="0" err="1"/>
              <a:t>can</a:t>
            </a:r>
            <a:r>
              <a:rPr lang="fr-FR" dirty="0"/>
              <a:t> </a:t>
            </a:r>
            <a:r>
              <a:rPr lang="fr-FR" dirty="0" err="1"/>
              <a:t>alleviate</a:t>
            </a:r>
            <a:r>
              <a:rPr lang="fr-FR" dirty="0"/>
              <a:t> the Cold Start </a:t>
            </a:r>
            <a:r>
              <a:rPr lang="fr-FR" dirty="0" err="1"/>
              <a:t>Problem</a:t>
            </a:r>
            <a:r>
              <a:rPr lang="fr-FR" dirty="0"/>
              <a:t>, </a:t>
            </a:r>
            <a:r>
              <a:rPr lang="fr-FR" dirty="0" err="1"/>
              <a:t>which</a:t>
            </a:r>
            <a:r>
              <a:rPr lang="fr-FR" dirty="0"/>
              <a:t> </a:t>
            </a:r>
            <a:r>
              <a:rPr lang="fr-FR" dirty="0" err="1"/>
              <a:t>prevents</a:t>
            </a:r>
            <a:r>
              <a:rPr lang="fr-FR" dirty="0"/>
              <a:t> collaborative </a:t>
            </a:r>
            <a:r>
              <a:rPr lang="fr-FR" dirty="0" err="1"/>
              <a:t>filtering-based</a:t>
            </a:r>
            <a:r>
              <a:rPr lang="fr-FR" dirty="0"/>
              <a:t> </a:t>
            </a:r>
            <a:r>
              <a:rPr lang="fr-FR" dirty="0" err="1"/>
              <a:t>models</a:t>
            </a:r>
            <a:r>
              <a:rPr lang="fr-FR" dirty="0"/>
              <a:t> </a:t>
            </a:r>
            <a:r>
              <a:rPr lang="fr-FR" dirty="0" err="1"/>
              <a:t>from</a:t>
            </a:r>
            <a:r>
              <a:rPr lang="fr-FR" dirty="0"/>
              <a:t> </a:t>
            </a:r>
            <a:r>
              <a:rPr lang="fr-FR" dirty="0" err="1"/>
              <a:t>making</a:t>
            </a:r>
            <a:r>
              <a:rPr lang="fr-FR" dirty="0"/>
              <a:t> relevant suggestions to new </a:t>
            </a:r>
            <a:r>
              <a:rPr lang="fr-FR" dirty="0" err="1"/>
              <a:t>users</a:t>
            </a:r>
            <a:r>
              <a:rPr lang="fr-FR" dirty="0"/>
              <a:t> for </a:t>
            </a:r>
            <a:r>
              <a:rPr lang="fr-FR" dirty="0" err="1"/>
              <a:t>lack</a:t>
            </a:r>
            <a:r>
              <a:rPr lang="fr-FR" dirty="0"/>
              <a:t> of interactions.</a:t>
            </a:r>
          </a:p>
          <a:p>
            <a:r>
              <a:rPr lang="fr-FR" dirty="0" err="1"/>
              <a:t>Finally</a:t>
            </a:r>
            <a:r>
              <a:rPr lang="fr-FR" dirty="0"/>
              <a:t>, one </a:t>
            </a:r>
            <a:r>
              <a:rPr lang="fr-FR" dirty="0" err="1"/>
              <a:t>can</a:t>
            </a:r>
            <a:r>
              <a:rPr lang="fr-FR" dirty="0"/>
              <a:t> </a:t>
            </a:r>
            <a:r>
              <a:rPr lang="fr-FR" dirty="0" err="1"/>
              <a:t>think</a:t>
            </a:r>
            <a:r>
              <a:rPr lang="fr-FR" dirty="0"/>
              <a:t> of </a:t>
            </a:r>
            <a:r>
              <a:rPr lang="fr-FR" dirty="0" err="1"/>
              <a:t>our</a:t>
            </a:r>
            <a:r>
              <a:rPr lang="fr-FR" dirty="0"/>
              <a:t> model as a </a:t>
            </a:r>
            <a:r>
              <a:rPr lang="fr-FR" dirty="0" err="1"/>
              <a:t>personalized</a:t>
            </a:r>
            <a:r>
              <a:rPr lang="fr-FR" dirty="0"/>
              <a:t> </a:t>
            </a:r>
            <a:r>
              <a:rPr lang="fr-FR" dirty="0" err="1"/>
              <a:t>review</a:t>
            </a:r>
            <a:r>
              <a:rPr lang="fr-FR" dirty="0"/>
              <a:t> </a:t>
            </a:r>
            <a:r>
              <a:rPr lang="fr-FR" dirty="0" err="1"/>
              <a:t>reading</a:t>
            </a:r>
            <a:r>
              <a:rPr lang="fr-FR" dirty="0"/>
              <a:t> system for the </a:t>
            </a:r>
            <a:r>
              <a:rPr lang="fr-FR" dirty="0" err="1"/>
              <a:t>users</a:t>
            </a:r>
            <a:r>
              <a:rPr lang="fr-FR" dirty="0"/>
              <a:t>. Once </a:t>
            </a:r>
            <a:r>
              <a:rPr lang="fr-FR" dirty="0" err="1"/>
              <a:t>trained</a:t>
            </a:r>
            <a:r>
              <a:rPr lang="fr-FR" dirty="0"/>
              <a:t>, the </a:t>
            </a:r>
            <a:r>
              <a:rPr lang="fr-FR" dirty="0" err="1"/>
              <a:t>model’s</a:t>
            </a:r>
            <a:r>
              <a:rPr lang="fr-FR" dirty="0"/>
              <a:t> attention </a:t>
            </a:r>
            <a:r>
              <a:rPr lang="fr-FR" dirty="0" err="1"/>
              <a:t>mechanisms</a:t>
            </a:r>
            <a:r>
              <a:rPr lang="fr-FR" dirty="0"/>
              <a:t> </a:t>
            </a:r>
            <a:r>
              <a:rPr lang="fr-FR" dirty="0" err="1"/>
              <a:t>can</a:t>
            </a:r>
            <a:r>
              <a:rPr lang="fr-FR" dirty="0"/>
              <a:t> </a:t>
            </a:r>
            <a:r>
              <a:rPr lang="fr-FR" dirty="0" err="1"/>
              <a:t>highlight</a:t>
            </a:r>
            <a:r>
              <a:rPr lang="fr-FR" dirty="0"/>
              <a:t> the relevant </a:t>
            </a:r>
            <a:r>
              <a:rPr lang="fr-FR" dirty="0" err="1"/>
              <a:t>words</a:t>
            </a:r>
            <a:r>
              <a:rPr lang="fr-FR" dirty="0"/>
              <a:t> and sentences </a:t>
            </a:r>
            <a:r>
              <a:rPr lang="fr-FR" dirty="0" err="1"/>
              <a:t>within</a:t>
            </a:r>
            <a:r>
              <a:rPr lang="fr-FR" dirty="0"/>
              <a:t> the </a:t>
            </a:r>
            <a:r>
              <a:rPr lang="fr-FR" dirty="0" err="1"/>
              <a:t>reviews</a:t>
            </a:r>
            <a:r>
              <a:rPr lang="fr-FR" dirty="0"/>
              <a:t> on a </a:t>
            </a:r>
            <a:r>
              <a:rPr lang="fr-FR" dirty="0" err="1"/>
              <a:t>given</a:t>
            </a:r>
            <a:r>
              <a:rPr lang="fr-FR" dirty="0"/>
              <a:t> item, in a </a:t>
            </a:r>
            <a:r>
              <a:rPr lang="fr-FR" dirty="0" err="1"/>
              <a:t>way</a:t>
            </a:r>
            <a:r>
              <a:rPr lang="fr-FR" dirty="0"/>
              <a:t> </a:t>
            </a:r>
            <a:r>
              <a:rPr lang="fr-FR" dirty="0" err="1"/>
              <a:t>that</a:t>
            </a:r>
            <a:r>
              <a:rPr lang="fr-FR" dirty="0"/>
              <a:t> matches the </a:t>
            </a:r>
            <a:r>
              <a:rPr lang="fr-FR" dirty="0" err="1"/>
              <a:t>currrent</a:t>
            </a:r>
            <a:r>
              <a:rPr lang="fr-FR" dirty="0"/>
              <a:t> </a:t>
            </a:r>
            <a:r>
              <a:rPr lang="fr-FR" dirty="0" err="1"/>
              <a:t>user’s</a:t>
            </a:r>
            <a:r>
              <a:rPr lang="fr-FR" dirty="0"/>
              <a:t> tastes.</a:t>
            </a:r>
          </a:p>
          <a:p>
            <a:endParaRPr lang="fr-F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3916281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262900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359271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64</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leveraging of user-generated text. </a:t>
            </a:r>
          </a:p>
          <a:p>
            <a:endParaRPr lang="en-US" dirty="0"/>
          </a:p>
          <a:p>
            <a:r>
              <a:rPr lang="en-US" dirty="0"/>
              <a:t>Aside from this type of data being widely available, we think it Is also highly descriptive of the users themselves. 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r>
              <a:rPr lang="en-US" dirty="0"/>
              <a:t>We want to use user-generated texts to build versatile, meaningful and explainable representations.</a:t>
            </a:r>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16/11/2021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16/11/2021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16/11/2021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16/11/2021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41.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a:t>An NLP APPROACH TO PROFESSIONAL PROFILE LEARNING AND EVALUATION</a:t>
            </a:r>
            <a:endParaRPr lang="en-US" sz="320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138773"/>
          </a:xfrm>
          <a:prstGeom prst="rect">
            <a:avLst/>
          </a:prstGeom>
          <a:noFill/>
        </p:spPr>
        <p:txBody>
          <a:bodyPr wrap="square" rtlCol="0">
            <a:spAutoFit/>
          </a:bodyPr>
          <a:lstStyle/>
          <a:p>
            <a:pPr algn="ctr"/>
            <a:r>
              <a:rPr lang="en-US" sz="2400" dirty="0">
                <a:solidFill>
                  <a:schemeClr val="accent1">
                    <a:lumMod val="75000"/>
                  </a:schemeClr>
                </a:solidFill>
              </a:rPr>
              <a:t>Problematic</a:t>
            </a:r>
          </a:p>
          <a:p>
            <a:pPr algn="ctr"/>
            <a:endParaRPr lang="en-US" sz="2400" dirty="0">
              <a:solidFill>
                <a:schemeClr val="accent1">
                  <a:lumMod val="75000"/>
                </a:schemeClr>
              </a:solidFill>
            </a:endParaRPr>
          </a:p>
          <a:p>
            <a:pPr algn="ctr"/>
            <a:r>
              <a:rPr lang="en-US" sz="2000" dirty="0">
                <a:solidFill>
                  <a:schemeClr val="tx2"/>
                </a:solidFill>
              </a:rPr>
              <a:t>How can we accurately represent a person’s professional profile?</a:t>
            </a: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2"/>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3"/>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4"/>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29</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30</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05410" y="5256635"/>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56612"/>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197559" y="2446707"/>
            <a:ext cx="3336490" cy="2090751"/>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32</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5879779"/>
            <a:ext cx="8349231" cy="461665"/>
          </a:xfrm>
          <a:prstGeom prst="rect">
            <a:avLst/>
          </a:prstGeom>
          <a:noFill/>
        </p:spPr>
        <p:txBody>
          <a:bodyPr wrap="square" rtlCol="0">
            <a:spAutoFit/>
          </a:bodyPr>
          <a:lstStyle/>
          <a:p>
            <a:pPr algn="ctr"/>
            <a:r>
              <a:rPr lang="en-US" sz="2400" dirty="0">
                <a:solidFill>
                  <a:schemeClr val="tx2"/>
                </a:solidFill>
                <a:sym typeface="Wingdings" pitchFamily="2" charset="2"/>
              </a:rPr>
              <a:t> </a:t>
            </a:r>
            <a:r>
              <a:rPr lang="en-US" sz="2400" dirty="0">
                <a:solidFill>
                  <a:schemeClr val="tx2"/>
                </a:solidFill>
              </a:rPr>
              <a:t>The data is noisy, unstructured, redundant.</a:t>
            </a:r>
          </a:p>
        </p:txBody>
      </p:sp>
      <p:pic>
        <p:nvPicPr>
          <p:cNvPr id="7" name="Image 6">
            <a:extLst>
              <a:ext uri="{FF2B5EF4-FFF2-40B4-BE49-F238E27FC236}">
                <a16:creationId xmlns:a16="http://schemas.microsoft.com/office/drawing/2014/main" id="{63D53D4B-D2C9-F540-A284-36760C26323F}"/>
              </a:ext>
            </a:extLst>
          </p:cNvPr>
          <p:cNvPicPr>
            <a:picLocks noChangeAspect="1"/>
          </p:cNvPicPr>
          <p:nvPr/>
        </p:nvPicPr>
        <p:blipFill>
          <a:blip r:embed="rId4"/>
          <a:stretch>
            <a:fillRect/>
          </a:stretch>
        </p:blipFill>
        <p:spPr>
          <a:xfrm>
            <a:off x="3262293" y="2069284"/>
            <a:ext cx="5817691" cy="2719432"/>
          </a:xfrm>
          <a:prstGeom prst="rect">
            <a:avLst/>
          </a:prstGeom>
        </p:spPr>
      </p:pic>
    </p:spTree>
    <p:extLst>
      <p:ext uri="{BB962C8B-B14F-4D97-AF65-F5344CB8AC3E}">
        <p14:creationId xmlns:p14="http://schemas.microsoft.com/office/powerpoint/2010/main" val="2290165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33</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pPr marL="342900" indent="-342900">
              <a:buFont typeface="Arial" panose="020B0604020202020204" pitchFamily="34" charset="0"/>
              <a:buChar char="•"/>
            </a:pPr>
            <a:r>
              <a:rPr lang="en-US" sz="2400" dirty="0">
                <a:solidFill>
                  <a:schemeClr val="tx2"/>
                </a:solidFill>
                <a:sym typeface="Wingdings" pitchFamily="2" charset="2"/>
              </a:rPr>
              <a:t>Rarity</a:t>
            </a:r>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pic>
        <p:nvPicPr>
          <p:cNvPr id="8" name="Espace réservé du contenu 7">
            <a:extLst>
              <a:ext uri="{FF2B5EF4-FFF2-40B4-BE49-F238E27FC236}">
                <a16:creationId xmlns:a16="http://schemas.microsoft.com/office/drawing/2014/main" id="{E9A79AB1-4E8B-364C-B3E2-DC99C829F36E}"/>
              </a:ext>
            </a:extLst>
          </p:cNvPr>
          <p:cNvPicPr>
            <a:picLocks noGrp="1" noChangeAspect="1"/>
          </p:cNvPicPr>
          <p:nvPr>
            <p:ph idx="1"/>
          </p:nvPr>
        </p:nvPicPr>
        <p:blipFill>
          <a:blip r:embed="rId3"/>
          <a:stretch>
            <a:fillRect/>
          </a:stretch>
        </p:blipFill>
        <p:spPr>
          <a:xfrm>
            <a:off x="1028700" y="1399381"/>
            <a:ext cx="7086600" cy="46228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Tree>
    <p:extLst>
      <p:ext uri="{BB962C8B-B14F-4D97-AF65-F5344CB8AC3E}">
        <p14:creationId xmlns:p14="http://schemas.microsoft.com/office/powerpoint/2010/main" val="4124801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35</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2"/>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299" y="1237352"/>
            <a:ext cx="5232701" cy="1215717"/>
          </a:xfrm>
          <a:prstGeom prst="rect">
            <a:avLst/>
          </a:prstGeom>
          <a:solidFill>
            <a:schemeClr val="accent6">
              <a:lumMod val="40000"/>
              <a:lumOff val="60000"/>
            </a:schemeClr>
          </a:solidFill>
        </p:spPr>
        <p:txBody>
          <a:bodyPr wrap="square" rtlCol="0">
            <a:spAutoFit/>
          </a:bodyPr>
          <a:lstStyle/>
          <a:p>
            <a:r>
              <a:rPr lang="en-US" sz="1900" i="1" dirty="0"/>
              <a:t>Enriching Word Vectors with </a:t>
            </a:r>
            <a:r>
              <a:rPr lang="en-US" sz="1900" i="1" dirty="0" err="1"/>
              <a:t>Subword</a:t>
            </a:r>
            <a:r>
              <a:rPr lang="en-US" sz="1900"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96854A9-389F-234D-BEAD-A7B3BE813150}"/>
              </a:ext>
            </a:extLst>
          </p:cNvPr>
          <p:cNvPicPr>
            <a:picLocks noChangeAspect="1"/>
          </p:cNvPicPr>
          <p:nvPr/>
        </p:nvPicPr>
        <p:blipFill>
          <a:blip r:embed="rId2"/>
          <a:stretch>
            <a:fillRect/>
          </a:stretch>
        </p:blipFill>
        <p:spPr>
          <a:xfrm>
            <a:off x="157337" y="2715255"/>
            <a:ext cx="9079984" cy="3891421"/>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36</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r>
                            <a:rPr lang="fr-FR" b="0" i="1" smtClean="0">
                              <a:latin typeface="Cambria Math" panose="02040503050406030204" pitchFamily="18" charset="0"/>
                            </a:rPr>
                            <m:t>0</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3"/>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4"/>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5159939" cy="369332"/>
          </a:xfrm>
          <a:prstGeom prst="rect">
            <a:avLst/>
          </a:prstGeom>
          <a:noFill/>
        </p:spPr>
        <p:txBody>
          <a:bodyPr wrap="none" rtlCol="0">
            <a:spAutoFit/>
          </a:bodyPr>
          <a:lstStyle/>
          <a:p>
            <a:r>
              <a:rPr lang="en-US" i="1" dirty="0"/>
              <a:t>Illustration of the Decoder </a:t>
            </a:r>
            <a:r>
              <a:rPr lang="en-US" i="1" dirty="0">
                <a:solidFill>
                  <a:srgbClr val="C00000"/>
                </a:solidFill>
              </a:rPr>
              <a:t>ADD TEACHER FORCING[1]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38</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023C743C-D9D2-074A-9658-E229CB5FF450}"/>
              </a:ext>
            </a:extLst>
          </p:cNvPr>
          <p:cNvPicPr>
            <a:picLocks noGrp="1" noChangeAspect="1"/>
          </p:cNvPicPr>
          <p:nvPr>
            <p:ph idx="1"/>
          </p:nvPr>
        </p:nvPicPr>
        <p:blipFill>
          <a:blip r:embed="rId3"/>
          <a:stretch>
            <a:fillRect/>
          </a:stretch>
        </p:blipFill>
        <p:spPr>
          <a:xfrm>
            <a:off x="1028699" y="794238"/>
            <a:ext cx="7086600" cy="2552700"/>
          </a:xfrm>
        </p:spPr>
      </p:pic>
      <p:sp>
        <p:nvSpPr>
          <p:cNvPr id="10" name="Rectangle 9">
            <a:extLst>
              <a:ext uri="{FF2B5EF4-FFF2-40B4-BE49-F238E27FC236}">
                <a16:creationId xmlns:a16="http://schemas.microsoft.com/office/drawing/2014/main" id="{39BD7327-352A-DB4F-AF0E-76134A9EC965}"/>
              </a:ext>
            </a:extLst>
          </p:cNvPr>
          <p:cNvSpPr/>
          <p:nvPr/>
        </p:nvSpPr>
        <p:spPr>
          <a:xfrm>
            <a:off x="2375949" y="3326397"/>
            <a:ext cx="4392100" cy="369332"/>
          </a:xfrm>
          <a:prstGeom prst="rect">
            <a:avLst/>
          </a:prstGeom>
        </p:spPr>
        <p:txBody>
          <a:bodyPr wrap="none">
            <a:spAutoFit/>
          </a:bodyPr>
          <a:lstStyle/>
          <a:p>
            <a:r>
              <a:rPr lang="en-US" i="1" dirty="0"/>
              <a:t> Industry classification results on 150 classes.</a:t>
            </a:r>
          </a:p>
        </p:txBody>
      </p:sp>
      <p:pic>
        <p:nvPicPr>
          <p:cNvPr id="12" name="Image 11" descr="Une image contenant table&#10;&#10;Description générée automatiquement">
            <a:extLst>
              <a:ext uri="{FF2B5EF4-FFF2-40B4-BE49-F238E27FC236}">
                <a16:creationId xmlns:a16="http://schemas.microsoft.com/office/drawing/2014/main" id="{8E21A52E-23A3-6444-A531-0C1529DC5FA2}"/>
              </a:ext>
            </a:extLst>
          </p:cNvPr>
          <p:cNvPicPr>
            <a:picLocks noChangeAspect="1"/>
          </p:cNvPicPr>
          <p:nvPr/>
        </p:nvPicPr>
        <p:blipFill>
          <a:blip r:embed="rId4"/>
          <a:stretch>
            <a:fillRect/>
          </a:stretch>
        </p:blipFill>
        <p:spPr>
          <a:xfrm>
            <a:off x="1028700" y="3993662"/>
            <a:ext cx="4584700" cy="2070100"/>
          </a:xfrm>
          <a:prstGeom prst="rect">
            <a:avLst/>
          </a:prstGeom>
        </p:spPr>
      </p:pic>
      <p:sp>
        <p:nvSpPr>
          <p:cNvPr id="13" name="Rectangle 12">
            <a:extLst>
              <a:ext uri="{FF2B5EF4-FFF2-40B4-BE49-F238E27FC236}">
                <a16:creationId xmlns:a16="http://schemas.microsoft.com/office/drawing/2014/main" id="{BE394AE9-2AA3-6E42-AFA8-F64B9503D95C}"/>
              </a:ext>
            </a:extLst>
          </p:cNvPr>
          <p:cNvSpPr/>
          <p:nvPr/>
        </p:nvSpPr>
        <p:spPr>
          <a:xfrm>
            <a:off x="1434475" y="6063762"/>
            <a:ext cx="3773149" cy="369332"/>
          </a:xfrm>
          <a:prstGeom prst="rect">
            <a:avLst/>
          </a:prstGeom>
        </p:spPr>
        <p:txBody>
          <a:bodyPr wrap="none">
            <a:spAutoFit/>
          </a:bodyPr>
          <a:lstStyle/>
          <a:p>
            <a:r>
              <a:rPr lang="en-US" i="1"/>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72163" y="4059216"/>
            <a:ext cx="2645706" cy="1938992"/>
          </a:xfrm>
          <a:prstGeom prst="rect">
            <a:avLst/>
          </a:prstGeom>
          <a:noFill/>
        </p:spPr>
        <p:txBody>
          <a:bodyPr wrap="square" rtlCol="0" anchor="ctr">
            <a:spAutoFit/>
          </a:bodyPr>
          <a:lstStyle/>
          <a:p>
            <a:pPr marL="285750" indent="-285750">
              <a:buFont typeface="Police système Courant"/>
              <a:buChar char="→"/>
            </a:pPr>
            <a:r>
              <a:rPr lang="en-US" sz="2000" b="1" dirty="0">
                <a:solidFill>
                  <a:schemeClr val="tx2"/>
                </a:solidFill>
              </a:rPr>
              <a:t>Disambiguation</a:t>
            </a:r>
            <a:r>
              <a:rPr lang="en-US" sz="2000" dirty="0">
                <a:solidFill>
                  <a:schemeClr val="tx2"/>
                </a:solidFill>
              </a:rPr>
              <a:t> in ELMo improves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spTree>
    <p:extLst>
      <p:ext uri="{BB962C8B-B14F-4D97-AF65-F5344CB8AC3E}">
        <p14:creationId xmlns:p14="http://schemas.microsoft.com/office/powerpoint/2010/main" val="526574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39</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40</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2046305"/>
            <a:ext cx="8508570" cy="4247317"/>
          </a:xfrm>
          <a:prstGeom prst="rect">
            <a:avLst/>
          </a:prstGeom>
          <a:no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Tree>
    <p:extLst>
      <p:ext uri="{BB962C8B-B14F-4D97-AF65-F5344CB8AC3E}">
        <p14:creationId xmlns:p14="http://schemas.microsoft.com/office/powerpoint/2010/main" val="2126497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41</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43</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44</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45</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46</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46</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47</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47</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dirty="0"/>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48</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48</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80370"/>
            <a:ext cx="4368444" cy="1815882"/>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958808" y="5562272"/>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924417" y="3244629"/>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783292" y="5979304"/>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101299" y="3994939"/>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604434" y="5509425"/>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0" y="6516002"/>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960811" y="4429017"/>
            <a:ext cx="449451"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506514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51</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52</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919448"/>
            <a:ext cx="4107047" cy="243143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435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53</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54</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534332" y="6493790"/>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55</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56</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57</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58</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60</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61</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63</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64</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65</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66</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67</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68</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69</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112962</TotalTime>
  <Words>5101</Words>
  <Application>Microsoft Macintosh PowerPoint</Application>
  <PresentationFormat>Affichage à l'écran (4:3)</PresentationFormat>
  <Paragraphs>729</Paragraphs>
  <Slides>70</Slides>
  <Notes>53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70</vt:i4>
      </vt:variant>
    </vt:vector>
  </HeadingPairs>
  <TitlesOfParts>
    <vt:vector size="80"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and intuition</vt:lpstr>
      <vt:lpstr>Motivation and intuition</vt:lpstr>
      <vt:lpstr>Motivation and intuition</vt:lpstr>
      <vt:lpstr>Data &amp; Task</vt:lpstr>
      <vt:lpstr>Data - Example</vt:lpstr>
      <vt:lpstr>The model : Resume</vt:lpstr>
      <vt:lpstr>Related work - FastText</vt:lpstr>
      <vt:lpstr>Related work - ELMo</vt:lpstr>
      <vt:lpstr>The model : Resume</vt:lpstr>
      <vt:lpstr>Results - Classification</vt:lpstr>
      <vt:lpstr>Results</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848</cp:revision>
  <cp:lastPrinted>2019-10-02T17:13:17Z</cp:lastPrinted>
  <dcterms:created xsi:type="dcterms:W3CDTF">2017-04-20T22:33:02Z</dcterms:created>
  <dcterms:modified xsi:type="dcterms:W3CDTF">2021-11-16T15:04:41Z</dcterms:modified>
  <cp:category/>
</cp:coreProperties>
</file>